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456" r:id="rId2"/>
    <p:sldId id="458" r:id="rId3"/>
    <p:sldId id="443" r:id="rId4"/>
    <p:sldId id="444" r:id="rId5"/>
    <p:sldId id="445" r:id="rId6"/>
    <p:sldId id="446" r:id="rId7"/>
    <p:sldId id="448" r:id="rId8"/>
    <p:sldId id="447" r:id="rId9"/>
    <p:sldId id="449" r:id="rId10"/>
    <p:sldId id="450" r:id="rId11"/>
    <p:sldId id="451" r:id="rId12"/>
    <p:sldId id="452" r:id="rId13"/>
    <p:sldId id="453" r:id="rId14"/>
    <p:sldId id="454" r:id="rId1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2CAA11C-35A7-4752-9CD3-AF64ABF1EC5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(254)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DCCC27-96EC-4847-ABF3-70F479B6B04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4/7/2021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451AE0-5490-44EC-A366-6E47B251193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72260E-D23B-46B9-8C75-8245157AF2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A6DCAB-2C26-4CCE-AD34-6249EEA28E7B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397244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/>
              <a:t>Class – The Life Of Christ (254)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/>
              <a:t>4/7/2021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402EF28-B434-4390-8608-377C7ADF8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50057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395396-3E20-41E1-96D8-CC01158FFDB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C6507B-8758-4CEF-88E7-EF51647B2C2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4/7/2021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1ADFEE-AD67-4C2F-B6DF-47C9E982397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1DD03EFB-21E2-4305-85FC-AB24410E5ACE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(254)</a:t>
            </a:r>
          </a:p>
        </p:txBody>
      </p:sp>
    </p:spTree>
    <p:extLst>
      <p:ext uri="{BB962C8B-B14F-4D97-AF65-F5344CB8AC3E}">
        <p14:creationId xmlns:p14="http://schemas.microsoft.com/office/powerpoint/2010/main" val="1860400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36346" y="1397986"/>
            <a:ext cx="6270922" cy="3007447"/>
          </a:xfrm>
        </p:spPr>
        <p:txBody>
          <a:bodyPr anchor="ctr" anchorCtr="0">
            <a:noAutofit/>
          </a:bodyPr>
          <a:lstStyle>
            <a:lvl1pPr algn="ctr">
              <a:defRPr sz="4950" cap="none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4" y="4475032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725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4/10/2021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5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79965FD7-DA9A-4AFB-B8C8-34AC1FEE9F72}"/>
              </a:ext>
            </a:extLst>
          </p:cNvPr>
          <p:cNvSpPr/>
          <p:nvPr userDrawn="1"/>
        </p:nvSpPr>
        <p:spPr>
          <a:xfrm flipV="1">
            <a:off x="665756" y="726892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5" name="L-Shape 14">
            <a:extLst>
              <a:ext uri="{FF2B5EF4-FFF2-40B4-BE49-F238E27FC236}">
                <a16:creationId xmlns:a16="http://schemas.microsoft.com/office/drawing/2014/main" id="{92465177-72B9-4DCF-8F98-0C79F3EE32EC}"/>
              </a:ext>
            </a:extLst>
          </p:cNvPr>
          <p:cNvSpPr/>
          <p:nvPr userDrawn="1"/>
        </p:nvSpPr>
        <p:spPr>
          <a:xfrm rot="10800000" flipV="1">
            <a:off x="6399245" y="1820276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564645" y="609661"/>
            <a:ext cx="2364232" cy="4408489"/>
          </a:xfrm>
          <a:prstGeom prst="corner">
            <a:avLst>
              <a:gd name="adj1" fmla="val 6149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6214740" y="1685657"/>
            <a:ext cx="2364232" cy="4408489"/>
          </a:xfrm>
          <a:prstGeom prst="corner">
            <a:avLst>
              <a:gd name="adj1" fmla="val 6773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307219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700" y="685800"/>
            <a:ext cx="7200900" cy="148590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864"/>
            <a:ext cx="3332988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25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16"/>
            <a:ext cx="3332988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1" y="2340864"/>
            <a:ext cx="3332988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25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1" y="3305216"/>
            <a:ext cx="3332988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4/10/2021</a:t>
            </a:fld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91236E78-C797-4C31-BA0C-DB193BAF6D2D}"/>
              </a:ext>
            </a:extLst>
          </p:cNvPr>
          <p:cNvSpPr/>
          <p:nvPr userDrawn="1"/>
        </p:nvSpPr>
        <p:spPr>
          <a:xfrm rot="10800000" flipV="1">
            <a:off x="6293741" y="1873025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0" name="L-Shape 9">
            <a:extLst>
              <a:ext uri="{FF2B5EF4-FFF2-40B4-BE49-F238E27FC236}">
                <a16:creationId xmlns:a16="http://schemas.microsoft.com/office/drawing/2014/main" id="{BFA658F0-F295-40A9-8BA8-1F6CBDFBBE09}"/>
              </a:ext>
            </a:extLst>
          </p:cNvPr>
          <p:cNvSpPr/>
          <p:nvPr userDrawn="1"/>
        </p:nvSpPr>
        <p:spPr>
          <a:xfrm flipH="1">
            <a:off x="6114726" y="1752329"/>
            <a:ext cx="2364232" cy="4408489"/>
          </a:xfrm>
          <a:prstGeom prst="corner">
            <a:avLst>
              <a:gd name="adj1" fmla="val 7085"/>
              <a:gd name="adj2" fmla="val 775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2962246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4/10/2021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48552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4/10/2021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AFD1631-6749-4027-9415-B72D163BBD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70355" y="2297695"/>
            <a:ext cx="6803294" cy="2767600"/>
          </a:xfrm>
        </p:spPr>
        <p:txBody>
          <a:bodyPr anchor="ctr"/>
          <a:lstStyle>
            <a:lvl1pPr marL="0" indent="0" algn="ctr">
              <a:buNone/>
              <a:defRPr sz="45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30646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4/10/2021</a:t>
            </a:fld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50219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Second Option">
    <p:bg bwMode="grayWhite">
      <p:bgPr>
        <a:gradFill flip="none" rotWithShape="1">
          <a:gsLst>
            <a:gs pos="0">
              <a:schemeClr val="tx2">
                <a:lumMod val="50000"/>
              </a:schemeClr>
            </a:gs>
            <a:gs pos="34000">
              <a:schemeClr val="tx2"/>
            </a:gs>
            <a:gs pos="66000">
              <a:schemeClr val="tx2">
                <a:lumMod val="75000"/>
              </a:schemeClr>
            </a:gs>
            <a:gs pos="97000">
              <a:schemeClr val="tx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-Shape 9">
            <a:extLst>
              <a:ext uri="{FF2B5EF4-FFF2-40B4-BE49-F238E27FC236}">
                <a16:creationId xmlns:a16="http://schemas.microsoft.com/office/drawing/2014/main" id="{13412040-642F-40C5-8AB5-C0E8D41B481B}"/>
              </a:ext>
            </a:extLst>
          </p:cNvPr>
          <p:cNvSpPr/>
          <p:nvPr userDrawn="1"/>
        </p:nvSpPr>
        <p:spPr>
          <a:xfrm flipV="1">
            <a:off x="652568" y="709300"/>
            <a:ext cx="2079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9" name="Rectangle 8" title="Side bar">
            <a:extLst>
              <a:ext uri="{FF2B5EF4-FFF2-40B4-BE49-F238E27FC236}">
                <a16:creationId xmlns:a16="http://schemas.microsoft.com/office/drawing/2014/main" id="{BADD331D-DA8D-4D47-A2BB-F4875FDB16A4}"/>
              </a:ext>
            </a:extLst>
          </p:cNvPr>
          <p:cNvSpPr/>
          <p:nvPr userDrawn="1"/>
        </p:nvSpPr>
        <p:spPr>
          <a:xfrm rot="5400000">
            <a:off x="4267179" y="1981175"/>
            <a:ext cx="609651" cy="914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48485" y="1151805"/>
            <a:ext cx="7128364" cy="3007447"/>
          </a:xfrm>
        </p:spPr>
        <p:txBody>
          <a:bodyPr anchor="ctr" anchorCtr="0">
            <a:noAutofit/>
          </a:bodyPr>
          <a:lstStyle>
            <a:lvl1pPr algn="ctr">
              <a:defRPr sz="4950" cap="none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8485" y="4897062"/>
            <a:ext cx="7128364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725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4/10/2021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5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68D376A1-CC76-4C90-B2CF-F89EA13E7942}"/>
              </a:ext>
            </a:extLst>
          </p:cNvPr>
          <p:cNvSpPr/>
          <p:nvPr userDrawn="1"/>
        </p:nvSpPr>
        <p:spPr>
          <a:xfrm rot="10800000" flipV="1">
            <a:off x="6412433" y="1820273"/>
            <a:ext cx="2079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564645" y="609652"/>
            <a:ext cx="2364232" cy="3007448"/>
          </a:xfrm>
          <a:prstGeom prst="corner">
            <a:avLst>
              <a:gd name="adj1" fmla="val 6089"/>
              <a:gd name="adj2" fmla="val 6769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6214740" y="1685653"/>
            <a:ext cx="2364232" cy="3007448"/>
          </a:xfrm>
          <a:prstGeom prst="corner">
            <a:avLst>
              <a:gd name="adj1" fmla="val 6089"/>
              <a:gd name="adj2" fmla="val 6442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22477700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700" y="685800"/>
            <a:ext cx="7200900" cy="720213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484677"/>
            <a:ext cx="7200900" cy="438272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4/10/2021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BEFB83C-E1EC-41AC-BFF6-9D094E2D43C6}"/>
              </a:ext>
            </a:extLst>
          </p:cNvPr>
          <p:cNvCxnSpPr/>
          <p:nvPr userDrawn="1"/>
        </p:nvCxnSpPr>
        <p:spPr>
          <a:xfrm>
            <a:off x="1098756" y="1445344"/>
            <a:ext cx="7101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5296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 and Picture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4936292" y="404614"/>
            <a:ext cx="3893382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222C1B9-FA56-4CEA-AD98-25A595D942F8}"/>
              </a:ext>
            </a:extLst>
          </p:cNvPr>
          <p:cNvSpPr/>
          <p:nvPr userDrawn="1"/>
        </p:nvSpPr>
        <p:spPr bwMode="white">
          <a:xfrm>
            <a:off x="5280149" y="564425"/>
            <a:ext cx="3267000" cy="4464000"/>
          </a:xfrm>
          <a:prstGeom prst="ellipse">
            <a:avLst/>
          </a:prstGeom>
          <a:noFill/>
          <a:ln w="123825"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Rectangle 7" title="Background Shape"/>
          <p:cNvSpPr/>
          <p:nvPr/>
        </p:nvSpPr>
        <p:spPr>
          <a:xfrm>
            <a:off x="0" y="376"/>
            <a:ext cx="4572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439685" y="400665"/>
            <a:ext cx="3643845" cy="1428136"/>
          </a:xfrm>
        </p:spPr>
        <p:txBody>
          <a:bodyPr anchor="ctr" anchorCtr="0">
            <a:no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9685" y="2113935"/>
            <a:ext cx="3643845" cy="4247186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75"/>
              </a:spcAft>
              <a:buFont typeface="Arial" panose="020B0604020202020204" pitchFamily="34" charset="0"/>
              <a:buChar char="•"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9684" y="6443554"/>
            <a:ext cx="99324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4/10/2021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19037" y="6453386"/>
            <a:ext cx="1964497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40954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518000" y="0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786B981-6A78-425B-97A2-BA24E40DB7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59321" y="670570"/>
            <a:ext cx="3113484" cy="4248000"/>
          </a:xfrm>
          <a:prstGeom prst="ellipse">
            <a:avLst/>
          </a:prstGeom>
          <a:ln w="38100">
            <a:solidFill>
              <a:schemeClr val="bg2"/>
            </a:solidFill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Content Placeholder 15">
            <a:extLst>
              <a:ext uri="{FF2B5EF4-FFF2-40B4-BE49-F238E27FC236}">
                <a16:creationId xmlns:a16="http://schemas.microsoft.com/office/drawing/2014/main" id="{A21C7D74-31FD-4638-819B-6F7351A1770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060473" y="5188236"/>
            <a:ext cx="3643844" cy="1126906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 marL="0" indent="0" algn="ctr">
              <a:buNone/>
              <a:defRPr sz="1350">
                <a:solidFill>
                  <a:schemeClr val="tx2">
                    <a:lumMod val="50000"/>
                  </a:schemeClr>
                </a:solidFill>
              </a:defRPr>
            </a:lvl1pPr>
            <a:lvl2pPr marL="397764" indent="0" algn="ctr">
              <a:buNone/>
              <a:defRPr sz="1350">
                <a:solidFill>
                  <a:schemeClr val="tx2">
                    <a:lumMod val="50000"/>
                  </a:schemeClr>
                </a:solidFill>
              </a:defRPr>
            </a:lvl2pPr>
            <a:lvl3pPr marL="740664" indent="0" algn="ctr"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3pPr>
            <a:lvl4pPr marL="1083564" indent="0" algn="ctr"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4pPr>
            <a:lvl5pPr marL="1426464" indent="0" algn="ctr">
              <a:buNone/>
              <a:defRPr sz="105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387700" y="335058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3" name="L-Shape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3814288" y="330300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392117" y="1476936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5" name="L-Shape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3811331" y="1482010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1571940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4936292" y="404614"/>
            <a:ext cx="3893382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Rectangle 7" title="Background Shape"/>
          <p:cNvSpPr/>
          <p:nvPr/>
        </p:nvSpPr>
        <p:spPr>
          <a:xfrm>
            <a:off x="0" y="376"/>
            <a:ext cx="4572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439685" y="400665"/>
            <a:ext cx="3643845" cy="1428136"/>
          </a:xfrm>
        </p:spPr>
        <p:txBody>
          <a:bodyPr anchor="ctr" anchorCtr="0">
            <a:no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9685" y="2113935"/>
            <a:ext cx="3643845" cy="4247186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75"/>
              </a:spcAft>
              <a:buFont typeface="Arial" panose="020B0604020202020204" pitchFamily="34" charset="0"/>
              <a:buChar char="•"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9684" y="6443554"/>
            <a:ext cx="99324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4/10/2021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19037" y="6453386"/>
            <a:ext cx="1964497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40954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518000" y="0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387700" y="335058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3" name="L-Shape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3814288" y="330300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392117" y="1476936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5" name="L-Shape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3811331" y="1482010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ED439475-E625-4449-B42E-8F291D64A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1521" y="518483"/>
            <a:ext cx="3682796" cy="5759777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lang="en-US" sz="135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lang="en-US" sz="135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lang="en-US" sz="12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lang="en-US" sz="12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lang="en-US" sz="105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marL="0" lvl="0" indent="0" algn="ctr">
              <a:buNone/>
            </a:pPr>
            <a:r>
              <a:rPr lang="en-US" noProof="0"/>
              <a:t>Click to edit Master text styles</a:t>
            </a:r>
          </a:p>
          <a:p>
            <a:pPr marL="0" lvl="1" indent="0" algn="ctr">
              <a:buNone/>
            </a:pPr>
            <a:r>
              <a:rPr lang="en-US" noProof="0"/>
              <a:t>Second level</a:t>
            </a:r>
          </a:p>
          <a:p>
            <a:pPr marL="0" lvl="2" indent="0" algn="ctr">
              <a:buNone/>
            </a:pPr>
            <a:r>
              <a:rPr lang="en-US" noProof="0"/>
              <a:t>Third level</a:t>
            </a:r>
          </a:p>
          <a:p>
            <a:pPr marL="0" lvl="3" indent="0" algn="ctr">
              <a:buNone/>
            </a:pPr>
            <a:r>
              <a:rPr lang="en-US" noProof="0"/>
              <a:t>Fourth level</a:t>
            </a:r>
          </a:p>
          <a:p>
            <a:pPr marL="0" lvl="4" indent="0" algn="ctr">
              <a:buNone/>
            </a:pPr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27760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, TItl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-1" y="376"/>
            <a:ext cx="4676174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430D42-50DC-4502-A3E8-251FE7F0809D}"/>
              </a:ext>
            </a:extLst>
          </p:cNvPr>
          <p:cNvSpPr/>
          <p:nvPr userDrawn="1"/>
        </p:nvSpPr>
        <p:spPr>
          <a:xfrm>
            <a:off x="380696" y="5289755"/>
            <a:ext cx="3952537" cy="1012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accent3"/>
              </a:solidFill>
            </a:endParaRPr>
          </a:p>
        </p:txBody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380696" y="409295"/>
            <a:ext cx="3952537" cy="4732985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98082" y="477366"/>
            <a:ext cx="3483000" cy="1341602"/>
          </a:xfrm>
        </p:spPr>
        <p:txBody>
          <a:bodyPr anchor="ctr" anchorCtr="0">
            <a:norm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8086" y="1966453"/>
            <a:ext cx="3483001" cy="4388615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350">
                <a:solidFill>
                  <a:schemeClr val="tx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0693" y="6453386"/>
            <a:ext cx="903429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4/10/2021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52974" y="6453386"/>
            <a:ext cx="1780256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7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676173" y="-376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34330" y="372080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8293831" y="5819534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BDA3A4D-2561-4EEB-8787-E1A6525657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4684" y="668604"/>
            <a:ext cx="3484988" cy="4198373"/>
          </a:xfrm>
          <a:prstGeom prst="snip2DiagRect">
            <a:avLst>
              <a:gd name="adj1" fmla="val 0"/>
              <a:gd name="adj2" fmla="val 10300"/>
            </a:avLst>
          </a:prstGeom>
          <a:ln w="38100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BB32A6B-92AA-4208-9120-FFC166CE75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7706" y="5352418"/>
            <a:ext cx="3861000" cy="900000"/>
          </a:xfrm>
          <a:solidFill>
            <a:schemeClr val="bg2"/>
          </a:solidFill>
          <a:effectLst>
            <a:innerShdw blurRad="114300">
              <a:prstClr val="black">
                <a:alpha val="34000"/>
              </a:prstClr>
            </a:innerShdw>
          </a:effectLst>
        </p:spPr>
        <p:txBody>
          <a:bodyPr anchor="ctr" anchorCtr="0"/>
          <a:lstStyle>
            <a:lvl1pPr marL="0" indent="0" algn="ctr">
              <a:buFont typeface="Arial" panose="020B0604020202020204" pitchFamily="34" charset="0"/>
              <a:buNone/>
              <a:defRPr sz="1350">
                <a:solidFill>
                  <a:schemeClr val="accent3"/>
                </a:solidFill>
              </a:defRPr>
            </a:lvl1pPr>
            <a:lvl2pPr marL="397764" indent="0" algn="ctr">
              <a:buFont typeface="Arial" panose="020B0604020202020204" pitchFamily="34" charset="0"/>
              <a:buNone/>
              <a:defRPr sz="1350">
                <a:solidFill>
                  <a:schemeClr val="accent3"/>
                </a:solidFill>
              </a:defRPr>
            </a:lvl2pPr>
            <a:lvl3pPr marL="740664" indent="0" algn="ctr">
              <a:buFont typeface="Arial" panose="020B0604020202020204" pitchFamily="34" charset="0"/>
              <a:buNone/>
              <a:defRPr sz="1200">
                <a:solidFill>
                  <a:schemeClr val="accent3"/>
                </a:solidFill>
              </a:defRPr>
            </a:lvl3pPr>
            <a:lvl4pPr marL="1083564" indent="0" algn="ctr">
              <a:buFont typeface="Arial" panose="020B0604020202020204" pitchFamily="34" charset="0"/>
              <a:buNone/>
              <a:defRPr sz="1200">
                <a:solidFill>
                  <a:schemeClr val="accent3"/>
                </a:solidFill>
              </a:defRPr>
            </a:lvl4pPr>
            <a:lvl5pPr marL="1426464" indent="0" algn="ctr">
              <a:buFont typeface="Arial" panose="020B0604020202020204" pitchFamily="34" charset="0"/>
              <a:buNone/>
              <a:defRPr sz="105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" name="L-Shape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8265988" y="361505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5149075" y="5819533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5338917" y="1789472"/>
            <a:ext cx="3213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3843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-1" y="376"/>
            <a:ext cx="4676174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380696" y="409286"/>
            <a:ext cx="3952537" cy="5945780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98082" y="477366"/>
            <a:ext cx="3483000" cy="1341602"/>
          </a:xfrm>
        </p:spPr>
        <p:txBody>
          <a:bodyPr anchor="ctr" anchorCtr="0">
            <a:norm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8086" y="1966453"/>
            <a:ext cx="3483001" cy="4388615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350">
                <a:solidFill>
                  <a:schemeClr val="tx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0693" y="6453386"/>
            <a:ext cx="903429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4/10/2021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52974" y="6453386"/>
            <a:ext cx="1780256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7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676173" y="-376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34330" y="372080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8293831" y="5819534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D57F3340-8A42-40F0-BF5B-EEF6E3E88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4687" y="668604"/>
            <a:ext cx="3484988" cy="5383413"/>
          </a:xfrm>
          <a:custGeom>
            <a:avLst/>
            <a:gdLst>
              <a:gd name="connsiteX0" fmla="*/ 0 w 4646651"/>
              <a:gd name="connsiteY0" fmla="*/ 0 h 5383413"/>
              <a:gd name="connsiteX1" fmla="*/ 4168046 w 4646651"/>
              <a:gd name="connsiteY1" fmla="*/ 0 h 5383413"/>
              <a:gd name="connsiteX2" fmla="*/ 4646651 w 4646651"/>
              <a:gd name="connsiteY2" fmla="*/ 478605 h 5383413"/>
              <a:gd name="connsiteX3" fmla="*/ 4646651 w 4646651"/>
              <a:gd name="connsiteY3" fmla="*/ 5383413 h 5383413"/>
              <a:gd name="connsiteX4" fmla="*/ 478605 w 4646651"/>
              <a:gd name="connsiteY4" fmla="*/ 5383413 h 5383413"/>
              <a:gd name="connsiteX5" fmla="*/ 0 w 4646651"/>
              <a:gd name="connsiteY5" fmla="*/ 4904808 h 5383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6651" h="5383413">
                <a:moveTo>
                  <a:pt x="0" y="0"/>
                </a:moveTo>
                <a:lnTo>
                  <a:pt x="4168046" y="0"/>
                </a:lnTo>
                <a:lnTo>
                  <a:pt x="4646651" y="478605"/>
                </a:lnTo>
                <a:lnTo>
                  <a:pt x="4646651" y="5383413"/>
                </a:lnTo>
                <a:lnTo>
                  <a:pt x="478605" y="5383413"/>
                </a:lnTo>
                <a:lnTo>
                  <a:pt x="0" y="4904808"/>
                </a:lnTo>
                <a:close/>
              </a:path>
            </a:pathLst>
          </a:custGeom>
          <a:ln w="57150">
            <a:solidFill>
              <a:schemeClr val="bg1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0" name="L-Shape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8265988" y="361505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5149075" y="5819533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5338917" y="1789472"/>
            <a:ext cx="3213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5277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 bwMode="blackWhite">
      <p:bgPr>
        <a:gradFill flip="none" rotWithShape="1">
          <a:gsLst>
            <a:gs pos="0">
              <a:schemeClr val="bg2">
                <a:lumMod val="50000"/>
              </a:schemeClr>
            </a:gs>
            <a:gs pos="33000">
              <a:schemeClr val="bg2"/>
            </a:gs>
            <a:gs pos="66000">
              <a:schemeClr val="bg2">
                <a:lumMod val="75000"/>
              </a:schemeClr>
            </a:gs>
            <a:gs pos="97000">
              <a:schemeClr val="bg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3769" y="1301369"/>
            <a:ext cx="7209728" cy="2852737"/>
          </a:xfrm>
        </p:spPr>
        <p:txBody>
          <a:bodyPr anchor="b">
            <a:normAutofit/>
          </a:bodyPr>
          <a:lstStyle>
            <a:lvl1pPr algn="r">
              <a:defRPr sz="5400" cap="none"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5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4/10/2021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8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L-Shape 8">
            <a:extLst>
              <a:ext uri="{FF2B5EF4-FFF2-40B4-BE49-F238E27FC236}">
                <a16:creationId xmlns:a16="http://schemas.microsoft.com/office/drawing/2014/main" id="{BF5B4C6D-2825-4690-8D32-39CBF5E0F7E6}"/>
              </a:ext>
            </a:extLst>
          </p:cNvPr>
          <p:cNvSpPr/>
          <p:nvPr userDrawn="1"/>
        </p:nvSpPr>
        <p:spPr>
          <a:xfrm rot="10800000" flipV="1">
            <a:off x="6399245" y="1820276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DFD43940-6D78-4E75-BDB6-8792768BB894}"/>
              </a:ext>
            </a:extLst>
          </p:cNvPr>
          <p:cNvSpPr/>
          <p:nvPr userDrawn="1"/>
        </p:nvSpPr>
        <p:spPr>
          <a:xfrm flipH="1">
            <a:off x="6214740" y="1685657"/>
            <a:ext cx="2364232" cy="4408489"/>
          </a:xfrm>
          <a:prstGeom prst="corner">
            <a:avLst>
              <a:gd name="adj1" fmla="val 5837"/>
              <a:gd name="adj2" fmla="val 6502"/>
            </a:avLst>
          </a:prstGeom>
          <a:solidFill>
            <a:srgbClr val="EFEDE3"/>
          </a:solidFill>
          <a:ln>
            <a:solidFill>
              <a:srgbClr val="EFEDE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22025213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1" y="2286002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4" y="2286002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4/10/2021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531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Side bar">
            <a:extLst>
              <a:ext uri="{FF2B5EF4-FFF2-40B4-BE49-F238E27FC236}">
                <a16:creationId xmlns:a16="http://schemas.microsoft.com/office/drawing/2014/main" id="{FFA7AFEF-D97A-4A94-A884-7F95E91332B7}"/>
              </a:ext>
            </a:extLst>
          </p:cNvPr>
          <p:cNvSpPr/>
          <p:nvPr userDrawn="1"/>
        </p:nvSpPr>
        <p:spPr>
          <a:xfrm>
            <a:off x="466571" y="0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4/10/2021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7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4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358571" y="376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78093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33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lnSpc>
          <a:spcPct val="94000"/>
        </a:lnSpc>
        <a:spcBef>
          <a:spcPts val="750"/>
        </a:spcBef>
        <a:spcAft>
          <a:spcPts val="150"/>
        </a:spcAft>
        <a:buFont typeface="Arial" panose="020B0604020202020204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6549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9978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3407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5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1640777" indent="-214313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0574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2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24003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7432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05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0861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 userDrawn="1">
          <p15:clr>
            <a:srgbClr val="F26B43"/>
          </p15:clr>
        </p15:guide>
        <p15:guide id="4" orient="horz" pos="1440" userDrawn="1">
          <p15:clr>
            <a:srgbClr val="F26B43"/>
          </p15:clr>
        </p15:guide>
        <p15:guide id="6" orient="horz" pos="3696" userDrawn="1">
          <p15:clr>
            <a:srgbClr val="F26B43"/>
          </p15:clr>
        </p15:guide>
        <p15:guide id="7" orient="horz" pos="432" userDrawn="1">
          <p15:clr>
            <a:srgbClr val="F26B43"/>
          </p15:clr>
        </p15:guide>
        <p15:guide id="8" orient="horz" pos="1512" userDrawn="1">
          <p15:clr>
            <a:srgbClr val="F26B43"/>
          </p15:clr>
        </p15:guide>
        <p15:guide id="9" pos="1640" userDrawn="1">
          <p15:clr>
            <a:srgbClr val="F26B43"/>
          </p15:clr>
        </p15:guide>
        <p15:guide id="10" pos="222" userDrawn="1">
          <p15:clr>
            <a:srgbClr val="F26B43"/>
          </p15:clr>
        </p15:guide>
        <p15:guide id="11" pos="2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889FE-7B85-40C7-8441-909223A9B3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8485" y="1592449"/>
            <a:ext cx="7128364" cy="2126159"/>
          </a:xfrm>
        </p:spPr>
        <p:txBody>
          <a:bodyPr>
            <a:spAutoFit/>
          </a:bodyPr>
          <a:lstStyle/>
          <a:p>
            <a:r>
              <a:rPr lang="en-US" dirty="0"/>
              <a:t>Lesson 14:</a:t>
            </a:r>
            <a:br>
              <a:rPr lang="en-US" dirty="0"/>
            </a:br>
            <a:r>
              <a:rPr lang="en-US" dirty="0"/>
              <a:t>Further Activities in Jerusalem and Judea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7DC842-2DF4-46F3-AEC5-E38386DA68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8484" y="4827608"/>
            <a:ext cx="7128364" cy="1098699"/>
          </a:xfrm>
        </p:spPr>
        <p:txBody>
          <a:bodyPr>
            <a:spAutoFit/>
          </a:bodyPr>
          <a:lstStyle/>
          <a:p>
            <a:r>
              <a:rPr lang="en-US" sz="2000" dirty="0"/>
              <a:t>The Mission and Return of the Seventy (Luke 10:1-24)</a:t>
            </a:r>
          </a:p>
          <a:p>
            <a:endParaRPr lang="en-US" sz="2000" dirty="0"/>
          </a:p>
          <a:p>
            <a:r>
              <a:rPr lang="en-US" sz="2000" dirty="0"/>
              <a:t>April 7, 2021</a:t>
            </a:r>
          </a:p>
        </p:txBody>
      </p:sp>
    </p:spTree>
    <p:extLst>
      <p:ext uri="{BB962C8B-B14F-4D97-AF65-F5344CB8AC3E}">
        <p14:creationId xmlns:p14="http://schemas.microsoft.com/office/powerpoint/2010/main" val="14215317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93287-6B5E-4F40-A1C7-07C5AEEEE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304806"/>
            <a:ext cx="824865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Mission and Return of the Seventy (Luke 10:1-24)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675" y="1484674"/>
            <a:ext cx="8115300" cy="4746171"/>
          </a:xfrm>
        </p:spPr>
        <p:txBody>
          <a:bodyPr>
            <a:spAutoFit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Trebuchet MS" panose="020B0603020202020204" pitchFamily="34" charset="0"/>
              </a:rPr>
              <a:t>Luke 10:13-15, </a:t>
            </a:r>
            <a:r>
              <a:rPr lang="en-US" sz="2400" i="1" dirty="0">
                <a:solidFill>
                  <a:schemeClr val="tx1"/>
                </a:solidFill>
                <a:latin typeface="Trebuchet MS" panose="020B0603020202020204" pitchFamily="34" charset="0"/>
              </a:rPr>
              <a:t>“Woe unto thee, </a:t>
            </a:r>
            <a:r>
              <a:rPr lang="en-US" sz="2800" b="1" i="1" dirty="0">
                <a:solidFill>
                  <a:schemeClr val="tx1"/>
                </a:solidFill>
                <a:latin typeface="Trebuchet MS" panose="020B0603020202020204" pitchFamily="34" charset="0"/>
              </a:rPr>
              <a:t>Chorazin</a:t>
            </a:r>
            <a:r>
              <a:rPr lang="en-US" sz="2400" i="1" dirty="0">
                <a:solidFill>
                  <a:schemeClr val="tx1"/>
                </a:solidFill>
                <a:latin typeface="Trebuchet MS" panose="020B0603020202020204" pitchFamily="34" charset="0"/>
              </a:rPr>
              <a:t>! woe unto thee, </a:t>
            </a:r>
            <a:r>
              <a:rPr lang="en-US" sz="2800" b="1" i="1" dirty="0">
                <a:solidFill>
                  <a:schemeClr val="tx1"/>
                </a:solidFill>
                <a:latin typeface="Trebuchet MS" panose="020B0603020202020204" pitchFamily="34" charset="0"/>
              </a:rPr>
              <a:t>Bethsaida</a:t>
            </a:r>
            <a:r>
              <a:rPr lang="en-US" sz="2400" i="1" dirty="0">
                <a:solidFill>
                  <a:schemeClr val="tx1"/>
                </a:solidFill>
                <a:latin typeface="Trebuchet MS" panose="020B0603020202020204" pitchFamily="34" charset="0"/>
              </a:rPr>
              <a:t>! for if the mighty works had been done in </a:t>
            </a:r>
            <a:r>
              <a:rPr lang="en-US" sz="2800" b="1" i="1" dirty="0">
                <a:solidFill>
                  <a:schemeClr val="tx1"/>
                </a:solidFill>
                <a:latin typeface="Trebuchet MS" panose="020B0603020202020204" pitchFamily="34" charset="0"/>
              </a:rPr>
              <a:t>Tyre and Sidon</a:t>
            </a:r>
            <a:r>
              <a:rPr lang="en-US" sz="2400" i="1" dirty="0">
                <a:solidFill>
                  <a:schemeClr val="tx1"/>
                </a:solidFill>
                <a:latin typeface="Trebuchet MS" panose="020B0603020202020204" pitchFamily="34" charset="0"/>
              </a:rPr>
              <a:t>, which were done in you, they would have repented long ago, sitting in sackcloth and ashes. </a:t>
            </a:r>
            <a:r>
              <a:rPr lang="en-US" sz="2400" i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But it shall be more tolerable for Tyre and Sidon in the judgment, than for you</a:t>
            </a:r>
            <a:r>
              <a:rPr lang="en-US" sz="2400" i="1" dirty="0">
                <a:solidFill>
                  <a:schemeClr val="tx1"/>
                </a:solidFill>
                <a:latin typeface="Trebuchet MS" panose="020B0603020202020204" pitchFamily="34" charset="0"/>
              </a:rPr>
              <a:t>. And thou, </a:t>
            </a:r>
            <a:r>
              <a:rPr lang="en-US" sz="2800" b="1" i="1" dirty="0">
                <a:solidFill>
                  <a:schemeClr val="tx1"/>
                </a:solidFill>
                <a:latin typeface="Trebuchet MS" panose="020B0603020202020204" pitchFamily="34" charset="0"/>
              </a:rPr>
              <a:t>Capernaum</a:t>
            </a:r>
            <a:r>
              <a:rPr lang="en-US" sz="2400" i="1" dirty="0">
                <a:solidFill>
                  <a:schemeClr val="tx1"/>
                </a:solidFill>
                <a:latin typeface="Trebuchet MS" panose="020B0603020202020204" pitchFamily="34" charset="0"/>
              </a:rPr>
              <a:t>, shalt thou be exalted unto heaven? thou shalt be brought down unto Hades.”</a:t>
            </a:r>
          </a:p>
          <a:p>
            <a:pPr algn="l"/>
            <a:r>
              <a:rPr lang="en-US" sz="2400" i="1" dirty="0">
                <a:solidFill>
                  <a:schemeClr val="tx1"/>
                </a:solidFill>
                <a:latin typeface="Trebuchet MS" panose="020B0603020202020204" pitchFamily="34" charset="0"/>
              </a:rPr>
              <a:t>The implication is that these cities of Galilee were less receptive than the wicked ancient cities which they knew to be symbols of rebellion against God’s will.</a:t>
            </a:r>
          </a:p>
          <a:p>
            <a:pPr algn="l"/>
            <a:r>
              <a:rPr lang="en-US" sz="2400" i="1" dirty="0">
                <a:solidFill>
                  <a:schemeClr val="tx1"/>
                </a:solidFill>
                <a:latin typeface="Trebuchet MS" panose="020B0603020202020204" pitchFamily="34" charset="0"/>
              </a:rPr>
              <a:t>They had rejected God’s Son.</a:t>
            </a:r>
          </a:p>
        </p:txBody>
      </p:sp>
    </p:spTree>
    <p:extLst>
      <p:ext uri="{BB962C8B-B14F-4D97-AF65-F5344CB8AC3E}">
        <p14:creationId xmlns:p14="http://schemas.microsoft.com/office/powerpoint/2010/main" val="4073299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93287-6B5E-4F40-A1C7-07C5AEEEE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304806"/>
            <a:ext cx="824865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Mission and Return of the Seventy (Luke 10:1-24)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675" y="1484674"/>
            <a:ext cx="8115300" cy="4386329"/>
          </a:xfrm>
        </p:spPr>
        <p:txBody>
          <a:bodyPr>
            <a:spAutoFit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Trebuchet MS" panose="020B0603020202020204" pitchFamily="34" charset="0"/>
              </a:rPr>
              <a:t>God determined to </a:t>
            </a:r>
            <a:r>
              <a:rPr lang="en-US" sz="2400" i="1" dirty="0">
                <a:solidFill>
                  <a:schemeClr val="tx1"/>
                </a:solidFill>
                <a:latin typeface="Trebuchet MS" panose="020B0603020202020204" pitchFamily="34" charset="0"/>
              </a:rPr>
              <a:t>“bring to dishonor the pride of all glory, to bring into contempt all the honorable” </a:t>
            </a:r>
            <a:r>
              <a:rPr lang="en-US" sz="2400" dirty="0">
                <a:solidFill>
                  <a:schemeClr val="tx1"/>
                </a:solidFill>
                <a:latin typeface="Trebuchet MS" panose="020B0603020202020204" pitchFamily="34" charset="0"/>
              </a:rPr>
              <a:t>because both cities had forsaken God in their own pride and abused Israel as a </a:t>
            </a:r>
            <a:r>
              <a:rPr lang="en-US" sz="2400" i="1" dirty="0">
                <a:solidFill>
                  <a:schemeClr val="tx1"/>
                </a:solidFill>
                <a:latin typeface="Trebuchet MS" panose="020B0603020202020204" pitchFamily="34" charset="0"/>
              </a:rPr>
              <a:t>“pricking brier or a painful thorn” </a:t>
            </a:r>
            <a:r>
              <a:rPr lang="en-US" sz="2400" dirty="0">
                <a:solidFill>
                  <a:schemeClr val="tx1"/>
                </a:solidFill>
                <a:latin typeface="Trebuchet MS" panose="020B0603020202020204" pitchFamily="34" charset="0"/>
              </a:rPr>
              <a:t>(Isaiah 23:1-18; Jeremiah 25:22; 47:4;</a:t>
            </a:r>
            <a:br>
              <a:rPr lang="en-US" sz="2400" dirty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en-US" sz="2400" dirty="0">
                <a:solidFill>
                  <a:schemeClr val="tx1"/>
                </a:solidFill>
                <a:latin typeface="Trebuchet MS" panose="020B0603020202020204" pitchFamily="34" charset="0"/>
              </a:rPr>
              <a:t>Ezekiel 26-28; Joel 3:6)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Trebuchet MS" panose="020B0603020202020204" pitchFamily="34" charset="0"/>
              </a:rPr>
              <a:t>Amos 1:9-10, </a:t>
            </a:r>
            <a:r>
              <a:rPr lang="en-US" sz="2400" i="1" dirty="0">
                <a:solidFill>
                  <a:schemeClr val="tx1"/>
                </a:solidFill>
                <a:latin typeface="Trebuchet MS" panose="020B0603020202020204" pitchFamily="34" charset="0"/>
              </a:rPr>
              <a:t>“Thus saith Jehovah: For three transgressions of Tyre, yea, for four, I will not turn away the punishment thereof; because they delivered up the whole people to Edom, and remembered not the brotherly covenant: but I will send a fire on the wall of Tyre, and it shall devour the palaces thereof.”</a:t>
            </a:r>
          </a:p>
        </p:txBody>
      </p:sp>
    </p:spTree>
    <p:extLst>
      <p:ext uri="{BB962C8B-B14F-4D97-AF65-F5344CB8AC3E}">
        <p14:creationId xmlns:p14="http://schemas.microsoft.com/office/powerpoint/2010/main" val="37846037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93287-6B5E-4F40-A1C7-07C5AEEEE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304806"/>
            <a:ext cx="824865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Mission and Return of the Seventy (Luke 10:1-24)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675" y="1484674"/>
            <a:ext cx="8115300" cy="4514569"/>
          </a:xfrm>
        </p:spPr>
        <p:txBody>
          <a:bodyPr>
            <a:spAutoFit/>
          </a:bodyPr>
          <a:lstStyle/>
          <a:p>
            <a:pPr algn="l"/>
            <a:r>
              <a:rPr lang="en-US" sz="2400" i="1" dirty="0">
                <a:solidFill>
                  <a:schemeClr val="tx1"/>
                </a:solidFill>
                <a:latin typeface="Trebuchet MS" panose="020B0603020202020204" pitchFamily="34" charset="0"/>
              </a:rPr>
              <a:t>So great would have been their humility that they would be sitting in sackcloth and ashes.</a:t>
            </a:r>
          </a:p>
          <a:p>
            <a:pPr algn="l"/>
            <a:r>
              <a:rPr lang="en-US" sz="2400" i="1" dirty="0">
                <a:solidFill>
                  <a:schemeClr val="tx1"/>
                </a:solidFill>
                <a:latin typeface="Trebuchet MS" panose="020B0603020202020204" pitchFamily="34" charset="0"/>
              </a:rPr>
              <a:t>Sackcloth – It was symbolically worn in times of sorrow, mourning, or contrition</a:t>
            </a:r>
            <a:r>
              <a:rPr lang="en-US" sz="2400" dirty="0">
                <a:solidFill>
                  <a:schemeClr val="tx1"/>
                </a:solidFill>
                <a:latin typeface="Trebuchet MS" panose="020B0603020202020204" pitchFamily="34" charset="0"/>
              </a:rPr>
              <a:t> (Joshua 7:6; 1 Kings 20:31-32; 21:27; 2 Kings 6:30; 19:1; 1 Chronicles 21:16; Nehemiah 9:1; Esther 4:1-3; Job 16:15; 42:6; Psalms 30:11-12; 35:13; Isaiah 32:11; 58:5; Jeremiah 6:26; Ezekiel 7:18; 27:30; Daniel 9:3; Joel 1:13; Amos 8:10; Jonah 3:6-8; Matthew 11:21; Revelation 11:3).</a:t>
            </a:r>
          </a:p>
          <a:p>
            <a:pPr algn="l"/>
            <a:r>
              <a:rPr lang="en-US" sz="2400" i="1" dirty="0">
                <a:solidFill>
                  <a:schemeClr val="tx1"/>
                </a:solidFill>
                <a:latin typeface="Trebuchet MS" panose="020B0603020202020204" pitchFamily="34" charset="0"/>
              </a:rPr>
              <a:t>Ashes – were also a sign of mourning or guilt. People placed ashes on their heads or sat in ashes during times of sorrow</a:t>
            </a:r>
            <a:r>
              <a:rPr lang="en-US" sz="2400" dirty="0">
                <a:solidFill>
                  <a:schemeClr val="tx1"/>
                </a:solidFill>
                <a:latin typeface="Trebuchet MS" panose="020B0603020202020204" pitchFamily="34" charset="0"/>
              </a:rPr>
              <a:t> (Job 2:8; Jonah 3:6; Matthew 6:16).</a:t>
            </a:r>
          </a:p>
        </p:txBody>
      </p:sp>
    </p:spTree>
    <p:extLst>
      <p:ext uri="{BB962C8B-B14F-4D97-AF65-F5344CB8AC3E}">
        <p14:creationId xmlns:p14="http://schemas.microsoft.com/office/powerpoint/2010/main" val="1133434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93287-6B5E-4F40-A1C7-07C5AEEEE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304806"/>
            <a:ext cx="824865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Mission and Return of the Seventy (Luke 10:1-24)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675" y="1484674"/>
            <a:ext cx="8115300" cy="2907078"/>
          </a:xfrm>
        </p:spPr>
        <p:txBody>
          <a:bodyPr>
            <a:spAutoFit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Trebuchet MS" panose="020B0603020202020204" pitchFamily="34" charset="0"/>
              </a:rPr>
              <a:t>Luke 10:14-15, </a:t>
            </a:r>
            <a:r>
              <a:rPr lang="en-US" sz="2400" i="1" dirty="0">
                <a:solidFill>
                  <a:schemeClr val="tx1"/>
                </a:solidFill>
                <a:latin typeface="Trebuchet MS" panose="020B0603020202020204" pitchFamily="34" charset="0"/>
              </a:rPr>
              <a:t>“But it shall be more tolerable for Tyre and Sidon in the judgment, than for you.”</a:t>
            </a:r>
          </a:p>
          <a:p>
            <a:pPr algn="l"/>
            <a:r>
              <a:rPr lang="en-US" sz="2400" i="1" dirty="0">
                <a:solidFill>
                  <a:schemeClr val="tx1"/>
                </a:solidFill>
                <a:latin typeface="Trebuchet MS" panose="020B0603020202020204" pitchFamily="34" charset="0"/>
              </a:rPr>
              <a:t>“And thou, Capernaum, shalt thou be exalted unto heaven? thou shalt be brought down unto Hades.”</a:t>
            </a:r>
          </a:p>
          <a:p>
            <a:pPr marL="0" indent="0" algn="l">
              <a:buNone/>
            </a:pPr>
            <a:endParaRPr lang="en-US" sz="2400" i="1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/>
            <a:r>
              <a:rPr lang="en-US" sz="2400" i="1" dirty="0">
                <a:solidFill>
                  <a:schemeClr val="tx1"/>
                </a:solidFill>
                <a:latin typeface="Trebuchet MS" panose="020B0603020202020204" pitchFamily="34" charset="0"/>
              </a:rPr>
              <a:t>Those who knew Him the best, heard more of His teaching, and saw some of the greatest of His works.</a:t>
            </a:r>
          </a:p>
        </p:txBody>
      </p:sp>
    </p:spTree>
    <p:extLst>
      <p:ext uri="{BB962C8B-B14F-4D97-AF65-F5344CB8AC3E}">
        <p14:creationId xmlns:p14="http://schemas.microsoft.com/office/powerpoint/2010/main" val="11963077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93287-6B5E-4F40-A1C7-07C5AEEEE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304806"/>
            <a:ext cx="824865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Mission and Return of the Seventy (Luke 10:1-24)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675" y="1484674"/>
            <a:ext cx="8115300" cy="4642809"/>
          </a:xfrm>
        </p:spPr>
        <p:txBody>
          <a:bodyPr>
            <a:spAutoFit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Trebuchet MS" panose="020B0603020202020204" pitchFamily="34" charset="0"/>
              </a:rPr>
              <a:t>Luke 10:14-15, </a:t>
            </a:r>
            <a:r>
              <a:rPr lang="en-US" sz="2400" i="1" dirty="0">
                <a:solidFill>
                  <a:schemeClr val="tx1"/>
                </a:solidFill>
                <a:latin typeface="Trebuchet MS" panose="020B0603020202020204" pitchFamily="34" charset="0"/>
              </a:rPr>
              <a:t>“But it shall be more tolerable for Tyre and Sidon in the judgment, than for you.”</a:t>
            </a:r>
          </a:p>
          <a:p>
            <a:pPr algn="l"/>
            <a:r>
              <a:rPr lang="en-US" sz="2400" i="1" dirty="0">
                <a:solidFill>
                  <a:schemeClr val="tx1"/>
                </a:solidFill>
                <a:latin typeface="Trebuchet MS" panose="020B0603020202020204" pitchFamily="34" charset="0"/>
              </a:rPr>
              <a:t>“And thou, Capernaum, shalt thou be exalted unto heaven? thou shalt be brought down unto Hades.”</a:t>
            </a:r>
          </a:p>
          <a:p>
            <a:pPr algn="l"/>
            <a:r>
              <a:rPr lang="en-US" sz="2400" i="1" dirty="0">
                <a:solidFill>
                  <a:schemeClr val="tx1"/>
                </a:solidFill>
                <a:latin typeface="Trebuchet MS" panose="020B0603020202020204" pitchFamily="34" charset="0"/>
              </a:rPr>
              <a:t>His own city.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Trebuchet MS" panose="020B0603020202020204" pitchFamily="34" charset="0"/>
              </a:rPr>
              <a:t>Matthew 11:23-24, </a:t>
            </a:r>
            <a:r>
              <a:rPr lang="en-US" sz="2400" i="1" dirty="0">
                <a:solidFill>
                  <a:schemeClr val="tx1"/>
                </a:solidFill>
                <a:latin typeface="Trebuchet MS" panose="020B0603020202020204" pitchFamily="34" charset="0"/>
              </a:rPr>
              <a:t>“And thou, Capernaum, shalt thou be exalted unto heaven? thou shalt go down unto Hades: for if the mighty works had been done in Sodom which were done in thee, it would have remained until this day. But I say unto you that it shall be more tolerable for the land of Sodom in the day of judgment, than for thee.”</a:t>
            </a:r>
          </a:p>
        </p:txBody>
      </p:sp>
    </p:spTree>
    <p:extLst>
      <p:ext uri="{BB962C8B-B14F-4D97-AF65-F5344CB8AC3E}">
        <p14:creationId xmlns:p14="http://schemas.microsoft.com/office/powerpoint/2010/main" val="4039844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93287-6B5E-4F40-A1C7-07C5AEEEE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304806"/>
            <a:ext cx="824865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Mission and Return of the Seventy (Luke 10:1-24)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077" y="1540452"/>
            <a:ext cx="8543923" cy="5233997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Luke 10:2, </a:t>
            </a:r>
            <a:r>
              <a:rPr lang="en-US" sz="2400" i="1" dirty="0">
                <a:solidFill>
                  <a:schemeClr val="tx1"/>
                </a:solidFill>
              </a:rPr>
              <a:t>“And he said unto them, The harvest indeed is plenteous, </a:t>
            </a:r>
            <a:r>
              <a:rPr lang="en-US" sz="2800" b="1" i="1" u="sng" dirty="0">
                <a:solidFill>
                  <a:schemeClr val="tx1"/>
                </a:solidFill>
              </a:rPr>
              <a:t>but the laborers are few</a:t>
            </a:r>
            <a:r>
              <a:rPr lang="en-US" sz="2800" i="1" dirty="0">
                <a:solidFill>
                  <a:schemeClr val="tx1"/>
                </a:solidFill>
              </a:rPr>
              <a:t>: </a:t>
            </a:r>
            <a:r>
              <a:rPr lang="en-US" sz="2800" b="1" i="1" dirty="0">
                <a:solidFill>
                  <a:schemeClr val="tx1"/>
                </a:solidFill>
              </a:rPr>
              <a:t>pray</a:t>
            </a:r>
            <a:r>
              <a:rPr lang="en-US" sz="2000" i="1" dirty="0">
                <a:solidFill>
                  <a:schemeClr val="tx1"/>
                </a:solidFill>
              </a:rPr>
              <a:t> </a:t>
            </a:r>
            <a:r>
              <a:rPr lang="en-US" sz="2400" i="1" dirty="0">
                <a:solidFill>
                  <a:schemeClr val="tx1"/>
                </a:solidFill>
              </a:rPr>
              <a:t>ye therefore the Lord of the harvest, that he send forth laborers into his harvest.” </a:t>
            </a:r>
            <a:r>
              <a:rPr lang="en-US" sz="2400" dirty="0">
                <a:solidFill>
                  <a:schemeClr val="tx1"/>
                </a:solidFill>
              </a:rPr>
              <a:t>(cf. Matthew 9:37-38; John 4:35-38).</a:t>
            </a:r>
          </a:p>
          <a:p>
            <a:pPr>
              <a:buNone/>
            </a:pPr>
            <a:r>
              <a:rPr lang="en-US" sz="2400" dirty="0">
                <a:solidFill>
                  <a:schemeClr val="tx1"/>
                </a:solidFill>
              </a:rPr>
              <a:t>1. Those who have never heard the truth.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i="1" dirty="0">
                <a:solidFill>
                  <a:schemeClr val="tx1"/>
                </a:solidFill>
              </a:rPr>
              <a:t>“</a:t>
            </a:r>
            <a:r>
              <a:rPr lang="en-US" sz="2400" b="1" i="1" dirty="0">
                <a:solidFill>
                  <a:schemeClr val="tx1"/>
                </a:solidFill>
              </a:rPr>
              <a:t>Go preach</a:t>
            </a:r>
            <a:r>
              <a:rPr lang="en-US" sz="2400" i="1" dirty="0">
                <a:solidFill>
                  <a:schemeClr val="tx1"/>
                </a:solidFill>
              </a:rPr>
              <a:t> …”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Mark 16:15ff; 1 Timothy 3:15; </a:t>
            </a:r>
            <a:br>
              <a:rPr lang="en-US" sz="2400" b="1" dirty="0">
                <a:solidFill>
                  <a:schemeClr val="tx1"/>
                </a:solidFill>
              </a:rPr>
            </a:br>
            <a:r>
              <a:rPr lang="en-US" sz="2400" b="1" dirty="0">
                <a:solidFill>
                  <a:schemeClr val="tx1"/>
                </a:solidFill>
              </a:rPr>
              <a:t>Acts 8:4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  <a:r>
              <a:rPr lang="en-US" sz="2400" i="1" dirty="0">
                <a:solidFill>
                  <a:schemeClr val="tx1"/>
                </a:solidFill>
              </a:rPr>
              <a:t>“… </a:t>
            </a:r>
            <a:r>
              <a:rPr lang="en-US" sz="2400" b="1" i="1" dirty="0">
                <a:solidFill>
                  <a:schemeClr val="tx1"/>
                </a:solidFill>
              </a:rPr>
              <a:t>in season, out of season</a:t>
            </a:r>
            <a:r>
              <a:rPr lang="en-US" sz="2400" i="1" dirty="0">
                <a:solidFill>
                  <a:schemeClr val="tx1"/>
                </a:solidFill>
              </a:rPr>
              <a:t>”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2 Timothy 4:2</a:t>
            </a:r>
          </a:p>
          <a:p>
            <a:pPr marL="339725" indent="-339725">
              <a:buNone/>
            </a:pPr>
            <a:r>
              <a:rPr lang="en-US" sz="2400" dirty="0">
                <a:solidFill>
                  <a:schemeClr val="tx1"/>
                </a:solidFill>
              </a:rPr>
              <a:t>2. Those who have heard it and not obeyed. </a:t>
            </a:r>
            <a:r>
              <a:rPr lang="en-US" sz="2400" i="1" dirty="0">
                <a:solidFill>
                  <a:schemeClr val="tx1"/>
                </a:solidFill>
              </a:rPr>
              <a:t>“</a:t>
            </a:r>
            <a:r>
              <a:rPr lang="en-US" sz="2400" b="1" i="1" dirty="0">
                <a:solidFill>
                  <a:schemeClr val="tx1"/>
                </a:solidFill>
              </a:rPr>
              <a:t>Exhort them</a:t>
            </a:r>
            <a:r>
              <a:rPr lang="en-US" sz="2400" i="1" dirty="0">
                <a:solidFill>
                  <a:schemeClr val="tx1"/>
                </a:solidFill>
              </a:rPr>
              <a:t> …”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Acts 2</a:t>
            </a:r>
          </a:p>
          <a:p>
            <a:pPr marL="339725" indent="-339725">
              <a:buNone/>
            </a:pPr>
            <a:r>
              <a:rPr lang="en-US" sz="2400" dirty="0">
                <a:solidFill>
                  <a:schemeClr val="tx1"/>
                </a:solidFill>
              </a:rPr>
              <a:t>3. Those who have obeyed and then erred from the truth. </a:t>
            </a:r>
            <a:r>
              <a:rPr lang="en-US" sz="2400" i="1" dirty="0">
                <a:solidFill>
                  <a:schemeClr val="tx1"/>
                </a:solidFill>
              </a:rPr>
              <a:t>“</a:t>
            </a:r>
            <a:r>
              <a:rPr lang="en-US" sz="2400" b="1" i="1" dirty="0">
                <a:solidFill>
                  <a:schemeClr val="tx1"/>
                </a:solidFill>
              </a:rPr>
              <a:t>Restore</a:t>
            </a:r>
            <a:r>
              <a:rPr lang="en-US" sz="2400" i="1" dirty="0">
                <a:solidFill>
                  <a:schemeClr val="tx1"/>
                </a:solidFill>
              </a:rPr>
              <a:t> …”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Galatians 6</a:t>
            </a:r>
          </a:p>
          <a:p>
            <a:pPr marL="339725" indent="-339725">
              <a:buNone/>
            </a:pPr>
            <a:r>
              <a:rPr lang="en-US" sz="2400" dirty="0">
                <a:solidFill>
                  <a:schemeClr val="tx1"/>
                </a:solidFill>
              </a:rPr>
              <a:t>4. Do not become </a:t>
            </a:r>
            <a:r>
              <a:rPr lang="en-US" sz="2400" i="1" dirty="0">
                <a:solidFill>
                  <a:schemeClr val="tx1"/>
                </a:solidFill>
              </a:rPr>
              <a:t>“</a:t>
            </a:r>
            <a:r>
              <a:rPr lang="en-US" sz="2400" b="1" i="1" dirty="0">
                <a:solidFill>
                  <a:schemeClr val="tx1"/>
                </a:solidFill>
              </a:rPr>
              <a:t>Weary</a:t>
            </a:r>
            <a:r>
              <a:rPr lang="en-US" sz="2400" i="1" dirty="0">
                <a:solidFill>
                  <a:schemeClr val="tx1"/>
                </a:solidFill>
              </a:rPr>
              <a:t> …”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Galatians 6:9;</a:t>
            </a:r>
            <a:br>
              <a:rPr lang="en-US" sz="2400" b="1" dirty="0">
                <a:solidFill>
                  <a:schemeClr val="tx1"/>
                </a:solidFill>
              </a:rPr>
            </a:br>
            <a:r>
              <a:rPr lang="en-US" sz="2400" b="1" dirty="0">
                <a:solidFill>
                  <a:schemeClr val="tx1"/>
                </a:solidFill>
              </a:rPr>
              <a:t>2 Thessalonians 3:13; Hebrews 12:3; Revelation 2:3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89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93287-6B5E-4F40-A1C7-07C5AEEEE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304806"/>
            <a:ext cx="824865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Mission and Return of the Seventy (Luke 10:1-24)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675" y="1550663"/>
            <a:ext cx="8115300" cy="2650597"/>
          </a:xfrm>
        </p:spPr>
        <p:txBody>
          <a:bodyPr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The</a:t>
            </a:r>
            <a:r>
              <a:rPr lang="en-US" sz="2400" i="1" dirty="0">
                <a:solidFill>
                  <a:schemeClr val="tx1"/>
                </a:solidFill>
              </a:rPr>
              <a:t> laborer’s </a:t>
            </a:r>
            <a:r>
              <a:rPr lang="en-US" sz="2400" dirty="0">
                <a:solidFill>
                  <a:schemeClr val="tx1"/>
                </a:solidFill>
              </a:rPr>
              <a:t>are those entrusted to take God’s message which will convict and convert them to God’s spiritual way of thinking and living.</a:t>
            </a:r>
          </a:p>
          <a:p>
            <a:r>
              <a:rPr lang="en-US" sz="2400" dirty="0">
                <a:solidFill>
                  <a:schemeClr val="tx1"/>
                </a:solidFill>
              </a:rPr>
              <a:t>If their work was successful, many other workers would go out because each disciple has an obligation to go </a:t>
            </a:r>
            <a:r>
              <a:rPr lang="en-US" sz="2400" i="1" dirty="0">
                <a:solidFill>
                  <a:schemeClr val="tx1"/>
                </a:solidFill>
              </a:rPr>
              <a:t>“everywhere preaching the word”</a:t>
            </a:r>
            <a:r>
              <a:rPr lang="en-US" sz="2400" dirty="0">
                <a:solidFill>
                  <a:schemeClr val="tx1"/>
                </a:solidFill>
              </a:rPr>
              <a:t> (Acts 8:4; cf. 2 Timothy 2:2; Acts 6:7).</a:t>
            </a:r>
          </a:p>
        </p:txBody>
      </p:sp>
    </p:spTree>
    <p:extLst>
      <p:ext uri="{BB962C8B-B14F-4D97-AF65-F5344CB8AC3E}">
        <p14:creationId xmlns:p14="http://schemas.microsoft.com/office/powerpoint/2010/main" val="308637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939" y="1752599"/>
            <a:ext cx="8309236" cy="4971104"/>
          </a:xfrm>
        </p:spPr>
        <p:txBody>
          <a:bodyPr wrap="square">
            <a:spAutoFit/>
          </a:bodyPr>
          <a:lstStyle/>
          <a:p>
            <a:pPr eaLnBrk="1" hangingPunct="1">
              <a:buFont typeface="Wingdings" pitchFamily="2" charset="2"/>
              <a:buChar char="Ø"/>
            </a:pPr>
            <a:r>
              <a:rPr lang="en-US" sz="3200" b="1" u="sng" dirty="0">
                <a:solidFill>
                  <a:schemeClr val="tx1"/>
                </a:solidFill>
              </a:rPr>
              <a:t>Our job – not to convert, but teach. </a:t>
            </a:r>
            <a:br>
              <a:rPr lang="en-US" sz="3200" b="1" u="sng" dirty="0">
                <a:solidFill>
                  <a:schemeClr val="tx1"/>
                </a:solidFill>
              </a:rPr>
            </a:br>
            <a:r>
              <a:rPr lang="en-US" sz="2800" i="1" dirty="0">
                <a:solidFill>
                  <a:schemeClr val="tx1"/>
                </a:solidFill>
              </a:rPr>
              <a:t>“</a:t>
            </a:r>
            <a:r>
              <a:rPr lang="en-US" sz="2800" b="1" i="1" dirty="0">
                <a:solidFill>
                  <a:schemeClr val="tx1"/>
                </a:solidFill>
              </a:rPr>
              <a:t>In season and out of season</a:t>
            </a:r>
            <a:r>
              <a:rPr lang="en-US" sz="2800" i="1" dirty="0">
                <a:solidFill>
                  <a:schemeClr val="tx1"/>
                </a:solidFill>
              </a:rPr>
              <a:t>.”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2 Timothy 4:2</a:t>
            </a:r>
            <a:endParaRPr lang="en-US" sz="3200" b="1" u="sng" dirty="0">
              <a:solidFill>
                <a:schemeClr val="tx1"/>
              </a:solidFill>
            </a:endParaRPr>
          </a:p>
          <a:p>
            <a:pPr lvl="1" eaLnBrk="1" hangingPunct="1"/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200" i="1" dirty="0">
                <a:solidFill>
                  <a:schemeClr val="tx1"/>
                </a:solidFill>
              </a:rPr>
              <a:t>Command is to teach.</a:t>
            </a:r>
            <a:r>
              <a:rPr lang="en-US" sz="3200" i="0" dirty="0">
                <a:solidFill>
                  <a:schemeClr val="tx1"/>
                </a:solidFill>
              </a:rPr>
              <a:t> </a:t>
            </a:r>
            <a:r>
              <a:rPr lang="en-US" sz="3200" b="1" i="0" dirty="0">
                <a:solidFill>
                  <a:schemeClr val="tx1"/>
                </a:solidFill>
              </a:rPr>
              <a:t>Mark 16:15</a:t>
            </a:r>
          </a:p>
          <a:p>
            <a:pPr lvl="1" eaLnBrk="1" hangingPunct="1"/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i="1" dirty="0">
                <a:solidFill>
                  <a:schemeClr val="tx1"/>
                </a:solidFill>
              </a:rPr>
              <a:t>Even they if don’t listen – we must do our job!</a:t>
            </a:r>
            <a:r>
              <a:rPr lang="en-US" sz="3200" i="0" dirty="0">
                <a:solidFill>
                  <a:schemeClr val="tx1"/>
                </a:solidFill>
              </a:rPr>
              <a:t> </a:t>
            </a:r>
            <a:r>
              <a:rPr lang="en-US" sz="3200" b="1" i="0" dirty="0">
                <a:solidFill>
                  <a:schemeClr val="tx1"/>
                </a:solidFill>
              </a:rPr>
              <a:t>Ezekiel 2:8ff ;3:16-21; Isaiah 50:4-9; Jeremiah 9:1ff</a:t>
            </a:r>
          </a:p>
          <a:p>
            <a:pPr lvl="1" eaLnBrk="1" hangingPunct="1"/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i="1" dirty="0">
                <a:solidFill>
                  <a:schemeClr val="tx1"/>
                </a:solidFill>
              </a:rPr>
              <a:t>Jesus taught – many turned away.</a:t>
            </a:r>
            <a:r>
              <a:rPr lang="en-US" sz="3200" b="1" i="0" dirty="0">
                <a:solidFill>
                  <a:schemeClr val="tx1"/>
                </a:solidFill>
              </a:rPr>
              <a:t> John 1:11-12</a:t>
            </a:r>
          </a:p>
          <a:p>
            <a:pPr lvl="1" eaLnBrk="1" hangingPunct="1"/>
            <a:r>
              <a:rPr lang="en-US" sz="3200" dirty="0">
                <a:solidFill>
                  <a:schemeClr val="tx1"/>
                </a:solidFill>
              </a:rPr>
              <a:t> Crowds rejected the apostles.</a:t>
            </a:r>
            <a:r>
              <a:rPr lang="en-US" sz="3200" i="0" dirty="0">
                <a:solidFill>
                  <a:schemeClr val="tx1"/>
                </a:solidFill>
              </a:rPr>
              <a:t> </a:t>
            </a:r>
            <a:r>
              <a:rPr lang="en-US" sz="3200" b="1" i="0" dirty="0">
                <a:solidFill>
                  <a:schemeClr val="tx1"/>
                </a:solidFill>
              </a:rPr>
              <a:t>Acts 13:45; 17:32; cf. 2 Corinthians 11:23ff</a:t>
            </a:r>
          </a:p>
        </p:txBody>
      </p:sp>
      <p:sp>
        <p:nvSpPr>
          <p:cNvPr id="88067" name="Rectangle 3"/>
          <p:cNvSpPr>
            <a:spLocks noChangeArrowheads="1"/>
          </p:cNvSpPr>
          <p:nvPr/>
        </p:nvSpPr>
        <p:spPr bwMode="auto">
          <a:xfrm>
            <a:off x="657224" y="238036"/>
            <a:ext cx="743145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mpact"/>
                <a:ea typeface="+mn-ea"/>
                <a:cs typeface="+mn-cs"/>
              </a:rPr>
              <a:t>The Mission and Return of the Seventy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mpact"/>
                <a:ea typeface="+mn-ea"/>
                <a:cs typeface="+mn-cs"/>
              </a:rPr>
              <a:t>(Luke 10:1-24)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9DC14C-A1AB-48A3-B6A1-B7A7BF1CE6ED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80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80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80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80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80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80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80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80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80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80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80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80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6" grpId="0" build="p" bldLvl="5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57224" y="1788418"/>
            <a:ext cx="8191499" cy="2444836"/>
          </a:xfrm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Luke 10:3, </a:t>
            </a:r>
            <a:r>
              <a:rPr lang="en-US" sz="2400" i="1" dirty="0">
                <a:solidFill>
                  <a:schemeClr val="tx1"/>
                </a:solidFill>
              </a:rPr>
              <a:t>“Go your ways; behold, I send you forth as </a:t>
            </a:r>
            <a:r>
              <a:rPr lang="en-US" sz="3200" b="1" i="1" dirty="0">
                <a:solidFill>
                  <a:schemeClr val="tx1"/>
                </a:solidFill>
              </a:rPr>
              <a:t>lambs</a:t>
            </a:r>
            <a:r>
              <a:rPr lang="en-US" sz="2400" i="1" dirty="0">
                <a:solidFill>
                  <a:schemeClr val="tx1"/>
                </a:solidFill>
              </a:rPr>
              <a:t> in the midst of </a:t>
            </a:r>
            <a:r>
              <a:rPr lang="en-US" sz="3200" b="1" i="1" dirty="0">
                <a:solidFill>
                  <a:schemeClr val="tx1"/>
                </a:solidFill>
              </a:rPr>
              <a:t>wolves</a:t>
            </a:r>
            <a:r>
              <a:rPr lang="en-US" sz="2400" i="1" dirty="0">
                <a:solidFill>
                  <a:schemeClr val="tx1"/>
                </a:solidFill>
              </a:rPr>
              <a:t>.”</a:t>
            </a:r>
          </a:p>
          <a:p>
            <a:pPr lvl="1"/>
            <a:r>
              <a:rPr lang="en-US" sz="2400" i="0" dirty="0">
                <a:solidFill>
                  <a:schemeClr val="tx1"/>
                </a:solidFill>
              </a:rPr>
              <a:t>Matthew 10:16 – </a:t>
            </a:r>
            <a:r>
              <a:rPr lang="en-US" sz="2400" i="1" dirty="0">
                <a:solidFill>
                  <a:schemeClr val="tx1"/>
                </a:solidFill>
              </a:rPr>
              <a:t>Same instructions given to the 12.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i="0" dirty="0">
                <a:solidFill>
                  <a:schemeClr val="tx1"/>
                </a:solidFill>
              </a:rPr>
              <a:t>Their opponents are seen as ferocious, savage wolves ready to devour them (cf. Matthew 7:15; John 10:12; Acts 20:29).</a:t>
            </a:r>
          </a:p>
        </p:txBody>
      </p:sp>
      <p:sp>
        <p:nvSpPr>
          <p:cNvPr id="88067" name="Rectangle 3"/>
          <p:cNvSpPr>
            <a:spLocks noChangeArrowheads="1"/>
          </p:cNvSpPr>
          <p:nvPr/>
        </p:nvSpPr>
        <p:spPr bwMode="auto">
          <a:xfrm>
            <a:off x="657224" y="238036"/>
            <a:ext cx="743145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mpact"/>
                <a:ea typeface="+mn-ea"/>
                <a:cs typeface="+mn-cs"/>
              </a:rPr>
              <a:t>The Mission and Return of the Seventy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mpact"/>
                <a:ea typeface="+mn-ea"/>
                <a:cs typeface="+mn-cs"/>
              </a:rPr>
              <a:t>(Luke 10:1-24)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9DC14C-A1AB-48A3-B6A1-B7A7BF1CE6ED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0240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93287-6B5E-4F40-A1C7-07C5AEEEE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304806"/>
            <a:ext cx="824865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Mission and Return of the Seventy (Luke 10:1-24)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42" y="1428112"/>
            <a:ext cx="8427563" cy="5401479"/>
          </a:xfrm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300" b="0" u="none" strike="noStrike" baseline="0" dirty="0">
                <a:solidFill>
                  <a:schemeClr val="tx1"/>
                </a:solidFill>
                <a:latin typeface="Trebuchet MS" panose="020B0603020202020204" pitchFamily="34" charset="0"/>
              </a:rPr>
              <a:t>Luke 10:4-9,</a:t>
            </a:r>
            <a:r>
              <a:rPr lang="en-US" sz="2300" u="none" strike="noStrike" baseline="0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US" sz="2300" i="1" u="none" strike="noStrike" baseline="0" dirty="0">
                <a:solidFill>
                  <a:schemeClr val="tx1"/>
                </a:solidFill>
                <a:latin typeface="Trebuchet MS" panose="020B0603020202020204" pitchFamily="34" charset="0"/>
              </a:rPr>
              <a:t>“</a:t>
            </a:r>
            <a:r>
              <a:rPr lang="en-US" sz="2300" b="0" i="1" u="none" strike="noStrike" baseline="0" dirty="0">
                <a:solidFill>
                  <a:schemeClr val="tx1"/>
                </a:solidFill>
                <a:latin typeface="Trebuchet MS" panose="020B0603020202020204" pitchFamily="34" charset="0"/>
              </a:rPr>
              <a:t>Carry no purse, no wallet, no shoes; and salute no man on the way.</a:t>
            </a:r>
            <a:r>
              <a:rPr lang="en-US" sz="2300" b="1" i="1" u="none" strike="noStrike" baseline="0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US" sz="2300" b="0" i="1" u="none" strike="noStrike" baseline="0" dirty="0">
                <a:solidFill>
                  <a:schemeClr val="tx1"/>
                </a:solidFill>
                <a:latin typeface="Trebuchet MS" panose="020B0603020202020204" pitchFamily="34" charset="0"/>
              </a:rPr>
              <a:t>And into whatsoever house ye shall enter, first say, Peace (be) to this house.</a:t>
            </a:r>
            <a:r>
              <a:rPr lang="en-US" sz="2300" b="1" i="1" u="none" strike="noStrike" baseline="0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US" sz="2300" b="0" i="1" u="none" strike="noStrike" baseline="0" dirty="0">
                <a:solidFill>
                  <a:schemeClr val="tx1"/>
                </a:solidFill>
                <a:latin typeface="Trebuchet MS" panose="020B0603020202020204" pitchFamily="34" charset="0"/>
              </a:rPr>
              <a:t>And if a </a:t>
            </a:r>
            <a:r>
              <a:rPr lang="en-US" sz="2300" b="1" i="1" u="sng" strike="noStrike" baseline="0" dirty="0">
                <a:solidFill>
                  <a:schemeClr val="tx1"/>
                </a:solidFill>
                <a:latin typeface="Trebuchet MS" panose="020B0603020202020204" pitchFamily="34" charset="0"/>
              </a:rPr>
              <a:t>son of peace</a:t>
            </a:r>
            <a:r>
              <a:rPr lang="en-US" sz="2300" b="1" i="1" strike="noStrike" baseline="0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US" sz="2300" b="0" i="1" u="none" strike="noStrike" baseline="0" dirty="0">
                <a:solidFill>
                  <a:schemeClr val="tx1"/>
                </a:solidFill>
                <a:latin typeface="Trebuchet MS" panose="020B0603020202020204" pitchFamily="34" charset="0"/>
              </a:rPr>
              <a:t>be there, your peace shall rest upon him: but if not, it shall turn to you again.</a:t>
            </a:r>
            <a:r>
              <a:rPr lang="en-US" sz="2300" b="1" i="1" u="none" strike="noStrike" baseline="0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US" sz="2300" b="0" i="1" u="none" strike="noStrike" baseline="0" dirty="0">
                <a:solidFill>
                  <a:schemeClr val="tx1"/>
                </a:solidFill>
                <a:latin typeface="Trebuchet MS" panose="020B0603020202020204" pitchFamily="34" charset="0"/>
              </a:rPr>
              <a:t>And in that same house </a:t>
            </a:r>
            <a:r>
              <a:rPr lang="en-US" sz="2300" b="1" i="1" u="sng" strike="noStrike" baseline="0" dirty="0">
                <a:solidFill>
                  <a:schemeClr val="tx1"/>
                </a:solidFill>
                <a:latin typeface="Trebuchet MS" panose="020B0603020202020204" pitchFamily="34" charset="0"/>
              </a:rPr>
              <a:t>remain</a:t>
            </a:r>
            <a:r>
              <a:rPr lang="en-US" sz="2300" i="1" strike="noStrike" baseline="0" dirty="0">
                <a:solidFill>
                  <a:schemeClr val="tx1"/>
                </a:solidFill>
                <a:latin typeface="Trebuchet MS" panose="020B0603020202020204" pitchFamily="34" charset="0"/>
              </a:rPr>
              <a:t>,</a:t>
            </a:r>
            <a:r>
              <a:rPr lang="en-US" sz="2300" b="0" i="1" u="none" strike="noStrike" baseline="0" dirty="0">
                <a:solidFill>
                  <a:schemeClr val="tx1"/>
                </a:solidFill>
                <a:latin typeface="Trebuchet MS" panose="020B0603020202020204" pitchFamily="34" charset="0"/>
              </a:rPr>
              <a:t> eating and drinking such things as they give</a:t>
            </a:r>
            <a:r>
              <a:rPr lang="en-US" sz="2300" b="1" i="1" u="none" strike="noStrike" baseline="0" dirty="0">
                <a:solidFill>
                  <a:schemeClr val="tx1"/>
                </a:solidFill>
                <a:latin typeface="Trebuchet MS" panose="020B0603020202020204" pitchFamily="34" charset="0"/>
              </a:rPr>
              <a:t>: </a:t>
            </a:r>
            <a:r>
              <a:rPr lang="en-US" sz="2300" b="1" i="1" u="sng" strike="noStrike" baseline="0" dirty="0">
                <a:solidFill>
                  <a:schemeClr val="tx1"/>
                </a:solidFill>
                <a:latin typeface="Trebuchet MS" panose="020B0603020202020204" pitchFamily="34" charset="0"/>
              </a:rPr>
              <a:t>for the laborer is worthy of his hire</a:t>
            </a:r>
            <a:r>
              <a:rPr lang="en-US" sz="2300" b="0" i="1" u="none" strike="noStrike" baseline="0" dirty="0">
                <a:solidFill>
                  <a:schemeClr val="tx1"/>
                </a:solidFill>
                <a:latin typeface="Trebuchet MS" panose="020B0603020202020204" pitchFamily="34" charset="0"/>
              </a:rPr>
              <a:t>.</a:t>
            </a:r>
            <a:r>
              <a:rPr lang="en-US" sz="2300" i="1" dirty="0">
                <a:solidFill>
                  <a:schemeClr val="tx1"/>
                </a:solidFill>
                <a:latin typeface="Trebuchet MS" panose="020B0603020202020204" pitchFamily="34" charset="0"/>
              </a:rPr>
              <a:t>”</a:t>
            </a:r>
            <a:endParaRPr lang="en-US" sz="2300" b="0" i="1" u="none" strike="noStrike" baseline="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300" b="1" i="1" dirty="0">
                <a:solidFill>
                  <a:schemeClr val="tx1"/>
                </a:solidFill>
                <a:latin typeface="Trebuchet MS" panose="020B0603020202020204" pitchFamily="34" charset="0"/>
              </a:rPr>
              <a:t>Do’s and Don’ts … cf. the list given to the apostles. (cf. Luke 9:3; Matthew 10:9-13)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300" b="1" i="1" dirty="0">
                <a:solidFill>
                  <a:schemeClr val="tx1"/>
                </a:solidFill>
                <a:latin typeface="Trebuchet MS" panose="020B0603020202020204" pitchFamily="34" charset="0"/>
              </a:rPr>
              <a:t>A</a:t>
            </a:r>
            <a:r>
              <a:rPr lang="en-US" sz="2300" i="1" dirty="0">
                <a:solidFill>
                  <a:schemeClr val="tx1"/>
                </a:solidFill>
                <a:latin typeface="Trebuchet MS" panose="020B0603020202020204" pitchFamily="34" charset="0"/>
              </a:rPr>
              <a:t> “</a:t>
            </a:r>
            <a:r>
              <a:rPr lang="en-US" sz="2300" b="1" i="1" dirty="0">
                <a:solidFill>
                  <a:schemeClr val="tx1"/>
                </a:solidFill>
                <a:latin typeface="Trebuchet MS" panose="020B0603020202020204" pitchFamily="34" charset="0"/>
              </a:rPr>
              <a:t>son of peace</a:t>
            </a:r>
            <a:r>
              <a:rPr lang="en-US" sz="2300" i="1" dirty="0">
                <a:solidFill>
                  <a:schemeClr val="tx1"/>
                </a:solidFill>
                <a:latin typeface="Trebuchet MS" panose="020B0603020202020204" pitchFamily="34" charset="0"/>
              </a:rPr>
              <a:t>” </a:t>
            </a:r>
            <a:r>
              <a:rPr lang="en-US" sz="2300" b="1" i="1" dirty="0">
                <a:solidFill>
                  <a:schemeClr val="tx1"/>
                </a:solidFill>
                <a:latin typeface="Trebuchet MS" panose="020B0603020202020204" pitchFamily="34" charset="0"/>
              </a:rPr>
              <a:t>was a person of sincere faith, a man willing to receive the Lord’s messengers, a man who wants spiritual peace with God.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300" i="1" dirty="0">
                <a:solidFill>
                  <a:schemeClr val="tx1"/>
                </a:solidFill>
                <a:latin typeface="Trebuchet MS" panose="020B0603020202020204" pitchFamily="34" charset="0"/>
              </a:rPr>
              <a:t>“</a:t>
            </a:r>
            <a:r>
              <a:rPr lang="en-US" sz="2300" b="1" i="1" dirty="0">
                <a:solidFill>
                  <a:schemeClr val="tx1"/>
                </a:solidFill>
                <a:latin typeface="Trebuchet MS" panose="020B0603020202020204" pitchFamily="34" charset="0"/>
              </a:rPr>
              <a:t>The laborer is worthy of his hire</a:t>
            </a:r>
            <a:r>
              <a:rPr lang="en-US" sz="2300" i="1" dirty="0">
                <a:solidFill>
                  <a:schemeClr val="tx1"/>
                </a:solidFill>
                <a:latin typeface="Trebuchet MS" panose="020B0603020202020204" pitchFamily="34" charset="0"/>
              </a:rPr>
              <a:t>”</a:t>
            </a:r>
            <a:r>
              <a:rPr lang="en-US" sz="2300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US" sz="2300" b="1" dirty="0">
                <a:solidFill>
                  <a:schemeClr val="tx1"/>
                </a:solidFill>
                <a:latin typeface="Trebuchet MS" panose="020B0603020202020204" pitchFamily="34" charset="0"/>
              </a:rPr>
              <a:t>(1 Timothy 5:17-18; see Deuteronomy 25:4; Leviticus 19:13; 1 Corinthians 9:4, 7-9, 14).</a:t>
            </a:r>
          </a:p>
        </p:txBody>
      </p:sp>
    </p:spTree>
    <p:extLst>
      <p:ext uri="{BB962C8B-B14F-4D97-AF65-F5344CB8AC3E}">
        <p14:creationId xmlns:p14="http://schemas.microsoft.com/office/powerpoint/2010/main" val="245536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93287-6B5E-4F40-A1C7-07C5AEEEE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304806"/>
            <a:ext cx="824865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Mission and Return of the Seventy (Luke 10:1-24)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675" y="1484674"/>
            <a:ext cx="8115300" cy="4360168"/>
          </a:xfrm>
        </p:spPr>
        <p:txBody>
          <a:bodyPr>
            <a:spAutoFit/>
          </a:bodyPr>
          <a:lstStyle/>
          <a:p>
            <a:pPr algn="l"/>
            <a:r>
              <a:rPr lang="en-US" sz="2400" b="0" u="none" strike="noStrike" baseline="0" dirty="0">
                <a:solidFill>
                  <a:schemeClr val="tx1"/>
                </a:solidFill>
                <a:latin typeface="Trebuchet MS" panose="020B0603020202020204" pitchFamily="34" charset="0"/>
              </a:rPr>
              <a:t>Luke 10:4-9</a:t>
            </a:r>
            <a:r>
              <a:rPr lang="en-US" sz="2400" u="none" strike="noStrike" baseline="0" dirty="0">
                <a:solidFill>
                  <a:schemeClr val="tx1"/>
                </a:solidFill>
                <a:latin typeface="Trebuchet MS" panose="020B0603020202020204" pitchFamily="34" charset="0"/>
              </a:rPr>
              <a:t>, </a:t>
            </a:r>
            <a:r>
              <a:rPr lang="en-US" sz="2400" i="1" u="none" strike="noStrike" baseline="0" dirty="0">
                <a:solidFill>
                  <a:schemeClr val="tx1"/>
                </a:solidFill>
                <a:latin typeface="Trebuchet MS" panose="020B0603020202020204" pitchFamily="34" charset="0"/>
              </a:rPr>
              <a:t>“</a:t>
            </a:r>
            <a:r>
              <a:rPr lang="en-US" sz="2400" b="0" i="1" u="none" strike="noStrike" baseline="0" dirty="0">
                <a:solidFill>
                  <a:schemeClr val="tx1"/>
                </a:solidFill>
                <a:latin typeface="Trebuchet MS" panose="020B0603020202020204" pitchFamily="34" charset="0"/>
              </a:rPr>
              <a:t>Go not from house to house.</a:t>
            </a:r>
            <a:r>
              <a:rPr lang="en-US" sz="2400" b="1" i="1" u="none" strike="noStrike" baseline="0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US" sz="2400" b="0" i="1" u="none" strike="noStrike" baseline="0" dirty="0">
                <a:solidFill>
                  <a:schemeClr val="tx1"/>
                </a:solidFill>
                <a:latin typeface="Trebuchet MS" panose="020B0603020202020204" pitchFamily="34" charset="0"/>
              </a:rPr>
              <a:t>And into whatsoever city ye enter, and they receive you, </a:t>
            </a:r>
            <a:r>
              <a:rPr lang="en-US" sz="2400" i="1" strike="noStrike" baseline="0" dirty="0">
                <a:solidFill>
                  <a:schemeClr val="tx1"/>
                </a:solidFill>
                <a:latin typeface="Trebuchet MS" panose="020B0603020202020204" pitchFamily="34" charset="0"/>
              </a:rPr>
              <a:t>eat such things as are set before you: </a:t>
            </a:r>
            <a:r>
              <a:rPr lang="en-US" sz="2400" b="1" i="1" u="sng" strike="noStrike" baseline="0" dirty="0">
                <a:solidFill>
                  <a:schemeClr val="tx1"/>
                </a:solidFill>
                <a:latin typeface="Trebuchet MS" panose="020B0603020202020204" pitchFamily="34" charset="0"/>
              </a:rPr>
              <a:t>and heal the sick that are therein, and say unto them, The kingdom of God is come nigh unto you</a:t>
            </a:r>
            <a:r>
              <a:rPr lang="en-US" sz="2400" b="1" i="1" strike="noStrike" baseline="0" dirty="0">
                <a:solidFill>
                  <a:schemeClr val="tx1"/>
                </a:solidFill>
                <a:latin typeface="Trebuchet MS" panose="020B0603020202020204" pitchFamily="34" charset="0"/>
              </a:rPr>
              <a:t>.</a:t>
            </a:r>
            <a:r>
              <a:rPr lang="en-US" sz="1800" b="0" i="1" u="none" strike="noStrike" baseline="0" dirty="0">
                <a:solidFill>
                  <a:schemeClr val="tx1"/>
                </a:solidFill>
                <a:latin typeface="Trebuchet MS" panose="020B0603020202020204" pitchFamily="34" charset="0"/>
              </a:rPr>
              <a:t>”</a:t>
            </a:r>
          </a:p>
          <a:p>
            <a:pPr marL="0" indent="0" algn="l">
              <a:buNone/>
            </a:pPr>
            <a:endParaRPr lang="en-US" sz="2400" b="0" u="none" strike="noStrike" baseline="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r>
              <a:rPr lang="en-US" sz="2400" b="0" u="none" strike="noStrike" baseline="0" dirty="0">
                <a:solidFill>
                  <a:schemeClr val="tx1"/>
                </a:solidFill>
                <a:latin typeface="Trebuchet MS" panose="020B0603020202020204" pitchFamily="34" charset="0"/>
              </a:rPr>
              <a:t>Healings were signs</a:t>
            </a:r>
            <a:r>
              <a:rPr lang="en-US" sz="2400" dirty="0">
                <a:solidFill>
                  <a:schemeClr val="tx1"/>
                </a:solidFill>
                <a:latin typeface="Trebuchet MS" panose="020B0603020202020204" pitchFamily="34" charset="0"/>
              </a:rPr>
              <a:t>. (Mark 16:17-20; 2 Corinthians 12:12; Hebrews 2:3-4).</a:t>
            </a:r>
            <a:endParaRPr lang="en-US" sz="2400" b="0" u="none" strike="noStrike" baseline="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lvl="1"/>
            <a:r>
              <a:rPr lang="en-US" sz="2000" b="0" u="none" strike="noStrike" baseline="0" dirty="0">
                <a:solidFill>
                  <a:schemeClr val="tx1"/>
                </a:solidFill>
                <a:latin typeface="Trebuchet MS" panose="020B0603020202020204" pitchFamily="34" charset="0"/>
              </a:rPr>
              <a:t>They would establish the authority to preach and the power behind the message that informed the populace that the kingdom of God is come nigh to you. (Matthew 3:2; 4:17;</a:t>
            </a:r>
            <a:br>
              <a:rPr lang="en-US" sz="2000" b="0" u="none" strike="noStrike" baseline="0" dirty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en-US" sz="2000" b="0" u="none" strike="noStrike" baseline="0" dirty="0">
                <a:solidFill>
                  <a:schemeClr val="tx1"/>
                </a:solidFill>
                <a:latin typeface="Trebuchet MS" panose="020B0603020202020204" pitchFamily="34" charset="0"/>
              </a:rPr>
              <a:t>Mark 9:1; Acts 2)</a:t>
            </a:r>
          </a:p>
        </p:txBody>
      </p:sp>
    </p:spTree>
    <p:extLst>
      <p:ext uri="{BB962C8B-B14F-4D97-AF65-F5344CB8AC3E}">
        <p14:creationId xmlns:p14="http://schemas.microsoft.com/office/powerpoint/2010/main" val="422563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93287-6B5E-4F40-A1C7-07C5AEEEE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304806"/>
            <a:ext cx="824865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Mission and Return of the Seventy (Luke 10:1-24)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675" y="1484674"/>
            <a:ext cx="8115300" cy="4398255"/>
          </a:xfrm>
        </p:spPr>
        <p:txBody>
          <a:bodyPr>
            <a:spAutoFit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Trebuchet MS" panose="020B0603020202020204" pitchFamily="34" charset="0"/>
              </a:rPr>
              <a:t>Luke 10:10-11, </a:t>
            </a:r>
            <a:r>
              <a:rPr lang="en-US" sz="2400" i="1" dirty="0">
                <a:solidFill>
                  <a:schemeClr val="tx1"/>
                </a:solidFill>
                <a:latin typeface="Trebuchet MS" panose="020B0603020202020204" pitchFamily="34" charset="0"/>
              </a:rPr>
              <a:t>“But into whatsoever city ye shall enter, and </a:t>
            </a:r>
            <a:r>
              <a:rPr lang="en-US" sz="2400" b="1" i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they receive you not</a:t>
            </a:r>
            <a:r>
              <a:rPr lang="en-US" sz="2400" i="1" dirty="0">
                <a:solidFill>
                  <a:schemeClr val="tx1"/>
                </a:solidFill>
                <a:latin typeface="Trebuchet MS" panose="020B0603020202020204" pitchFamily="34" charset="0"/>
              </a:rPr>
              <a:t>, go out into the streets thereof and say, Even the dust from your city, that cleaveth to our feet, we wipe off against you …”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Trebuchet MS" panose="020B0603020202020204" pitchFamily="34" charset="0"/>
              </a:rPr>
              <a:t>Many would reject the Messiah and His kingdom.</a:t>
            </a:r>
          </a:p>
          <a:p>
            <a:pPr lvl="1"/>
            <a:r>
              <a:rPr lang="en-US" sz="2400" dirty="0">
                <a:solidFill>
                  <a:schemeClr val="tx1"/>
                </a:solidFill>
                <a:latin typeface="Trebuchet MS" panose="020B0603020202020204" pitchFamily="34" charset="0"/>
              </a:rPr>
              <a:t>See the instructions to the apostles.</a:t>
            </a:r>
            <a:r>
              <a:rPr lang="en-US" sz="2400" i="0" dirty="0">
                <a:solidFill>
                  <a:schemeClr val="tx1"/>
                </a:solidFill>
                <a:latin typeface="Trebuchet MS" panose="020B0603020202020204" pitchFamily="34" charset="0"/>
              </a:rPr>
              <a:t> (Luke 9:5; </a:t>
            </a:r>
            <a:br>
              <a:rPr lang="en-US" sz="2400" i="0" dirty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en-US" sz="2400" i="0" dirty="0">
                <a:solidFill>
                  <a:schemeClr val="tx1"/>
                </a:solidFill>
                <a:latin typeface="Trebuchet MS" panose="020B0603020202020204" pitchFamily="34" charset="0"/>
              </a:rPr>
              <a:t>Matthew 10:14; Mark 6:14).</a:t>
            </a:r>
          </a:p>
          <a:p>
            <a:pPr lvl="1"/>
            <a:r>
              <a:rPr lang="en-US" sz="2400" dirty="0">
                <a:solidFill>
                  <a:schemeClr val="tx1"/>
                </a:solidFill>
                <a:latin typeface="Trebuchet MS" panose="020B0603020202020204" pitchFamily="34" charset="0"/>
              </a:rPr>
              <a:t>cf. Paul at Antioch in Pisidia.</a:t>
            </a:r>
            <a:r>
              <a:rPr lang="en-US" sz="2400" i="0" dirty="0">
                <a:solidFill>
                  <a:schemeClr val="tx1"/>
                </a:solidFill>
                <a:latin typeface="Trebuchet MS" panose="020B0603020202020204" pitchFamily="34" charset="0"/>
              </a:rPr>
              <a:t> (Acts 13:51)</a:t>
            </a:r>
          </a:p>
          <a:p>
            <a:pPr marL="397764" lvl="1" indent="0">
              <a:buNone/>
            </a:pPr>
            <a:endParaRPr lang="en-US" sz="24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rebuchet MS" panose="020B0603020202020204" pitchFamily="34" charset="0"/>
              </a:rPr>
              <a:t>Luke 10:11, </a:t>
            </a:r>
            <a:r>
              <a:rPr lang="en-US" sz="2400" i="1" dirty="0">
                <a:solidFill>
                  <a:schemeClr val="tx1"/>
                </a:solidFill>
                <a:latin typeface="Trebuchet MS" panose="020B0603020202020204" pitchFamily="34" charset="0"/>
              </a:rPr>
              <a:t>“… nevertheless know this, </a:t>
            </a:r>
            <a:r>
              <a:rPr lang="en-US" sz="2400" b="1" i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that the kingdom of God is come nigh</a:t>
            </a:r>
            <a:r>
              <a:rPr lang="en-US" sz="2400" i="1" dirty="0">
                <a:solidFill>
                  <a:schemeClr val="tx1"/>
                </a:solidFill>
                <a:latin typeface="Trebuchet MS" panose="020B0603020202020204" pitchFamily="34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184710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93287-6B5E-4F40-A1C7-07C5AEEEE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304806"/>
            <a:ext cx="824865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Mission and Return of the Seventy (Luke 10:1-24)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675" y="1484674"/>
            <a:ext cx="8115300" cy="3627019"/>
          </a:xfrm>
        </p:spPr>
        <p:txBody>
          <a:bodyPr>
            <a:spAutoFit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Trebuchet MS" panose="020B0603020202020204" pitchFamily="34" charset="0"/>
              </a:rPr>
              <a:t>Luke 10:12, </a:t>
            </a:r>
            <a:r>
              <a:rPr lang="en-US" sz="2400" i="1" dirty="0">
                <a:solidFill>
                  <a:schemeClr val="tx1"/>
                </a:solidFill>
                <a:latin typeface="Trebuchet MS" panose="020B0603020202020204" pitchFamily="34" charset="0"/>
              </a:rPr>
              <a:t>“I say unto you, it shall be more tolerable in that day for Sodom, than for that city.”</a:t>
            </a:r>
          </a:p>
          <a:p>
            <a:r>
              <a:rPr lang="en-US" sz="2400" i="1" dirty="0">
                <a:solidFill>
                  <a:schemeClr val="tx1"/>
                </a:solidFill>
                <a:latin typeface="Trebuchet MS" panose="020B0603020202020204" pitchFamily="34" charset="0"/>
              </a:rPr>
              <a:t>Note:</a:t>
            </a:r>
            <a:r>
              <a:rPr lang="en-US" sz="2400" dirty="0">
                <a:solidFill>
                  <a:schemeClr val="tx1"/>
                </a:solidFill>
                <a:latin typeface="Trebuchet MS" panose="020B0603020202020204" pitchFamily="34" charset="0"/>
              </a:rPr>
              <a:t> Genesis 13:13; 19:9,13; Matthew 10:15; 11:24</a:t>
            </a:r>
          </a:p>
          <a:p>
            <a:r>
              <a:rPr lang="en-US" sz="2400" i="1" dirty="0">
                <a:solidFill>
                  <a:schemeClr val="tx1"/>
                </a:solidFill>
                <a:latin typeface="Trebuchet MS" panose="020B0603020202020204" pitchFamily="34" charset="0"/>
              </a:rPr>
              <a:t>Contrast:</a:t>
            </a:r>
          </a:p>
          <a:p>
            <a:pPr lvl="1"/>
            <a:r>
              <a:rPr lang="en-US" sz="2400" i="1" dirty="0">
                <a:solidFill>
                  <a:schemeClr val="tx1"/>
                </a:solidFill>
                <a:latin typeface="Trebuchet MS" panose="020B0603020202020204" pitchFamily="34" charset="0"/>
              </a:rPr>
              <a:t>It was one thing for the Sodomites to live in sin and be judged.</a:t>
            </a:r>
          </a:p>
          <a:p>
            <a:pPr lvl="1"/>
            <a:r>
              <a:rPr lang="en-US" sz="2400" i="1" dirty="0">
                <a:solidFill>
                  <a:schemeClr val="tx1"/>
                </a:solidFill>
                <a:latin typeface="Trebuchet MS" panose="020B0603020202020204" pitchFamily="34" charset="0"/>
              </a:rPr>
              <a:t>It is another to live in sin, have the opportunity to be saved by faith in Jesus, and then be judged because of rejecting God’s grace.</a:t>
            </a:r>
            <a:r>
              <a:rPr lang="en-US" sz="2400" i="0" dirty="0">
                <a:solidFill>
                  <a:schemeClr val="tx1"/>
                </a:solidFill>
                <a:latin typeface="Trebuchet MS" panose="020B0603020202020204" pitchFamily="34" charset="0"/>
              </a:rPr>
              <a:t> (cf. Luke 12:47ff)</a:t>
            </a:r>
          </a:p>
        </p:txBody>
      </p:sp>
    </p:spTree>
    <p:extLst>
      <p:ext uri="{BB962C8B-B14F-4D97-AF65-F5344CB8AC3E}">
        <p14:creationId xmlns:p14="http://schemas.microsoft.com/office/powerpoint/2010/main" val="219087031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ustom 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76923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9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22874644_Trading cards_AAS_v3" id="{4E496154-558D-4612-A753-0794614ED79B}" vid="{A8FAAD10-755F-4F52-9B7F-8A15476B6C2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1566</Words>
  <Application>Microsoft Office PowerPoint</Application>
  <PresentationFormat>On-screen Show (4:3)</PresentationFormat>
  <Paragraphs>75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Franklin Gothic Book</vt:lpstr>
      <vt:lpstr>Impact</vt:lpstr>
      <vt:lpstr>Trebuchet MS</vt:lpstr>
      <vt:lpstr>Wingdings</vt:lpstr>
      <vt:lpstr>Crop</vt:lpstr>
      <vt:lpstr>Lesson 14: Further Activities in Jerusalem and Judea</vt:lpstr>
      <vt:lpstr>The Mission and Return of the Seventy (Luke 10:1-24)</vt:lpstr>
      <vt:lpstr>The Mission and Return of the Seventy (Luke 10:1-24)</vt:lpstr>
      <vt:lpstr>PowerPoint Presentation</vt:lpstr>
      <vt:lpstr>PowerPoint Presentation</vt:lpstr>
      <vt:lpstr>The Mission and Return of the Seventy (Luke 10:1-24)</vt:lpstr>
      <vt:lpstr>The Mission and Return of the Seventy (Luke 10:1-24)</vt:lpstr>
      <vt:lpstr>The Mission and Return of the Seventy (Luke 10:1-24)</vt:lpstr>
      <vt:lpstr>The Mission and Return of the Seventy (Luke 10:1-24)</vt:lpstr>
      <vt:lpstr>The Mission and Return of the Seventy (Luke 10:1-24)</vt:lpstr>
      <vt:lpstr>The Mission and Return of the Seventy (Luke 10:1-24)</vt:lpstr>
      <vt:lpstr>The Mission and Return of the Seventy (Luke 10:1-24)</vt:lpstr>
      <vt:lpstr>The Mission and Return of the Seventy (Luke 10:1-24)</vt:lpstr>
      <vt:lpstr>The Mission and Return of the Seventy (Luke 10:1-24)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Life Of Christ (4-7-21)</dc:title>
  <dc:creator>mgalloway2715@gmail.com</dc:creator>
  <cp:lastModifiedBy>Richard Lidh</cp:lastModifiedBy>
  <cp:revision>17</cp:revision>
  <cp:lastPrinted>2021-04-10T22:37:14Z</cp:lastPrinted>
  <dcterms:created xsi:type="dcterms:W3CDTF">2021-03-31T20:31:17Z</dcterms:created>
  <dcterms:modified xsi:type="dcterms:W3CDTF">2021-04-10T22:37:18Z</dcterms:modified>
</cp:coreProperties>
</file>